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57" r:id="rId2"/>
    <p:sldId id="259" r:id="rId3"/>
    <p:sldId id="260" r:id="rId4"/>
    <p:sldId id="286" r:id="rId5"/>
    <p:sldId id="263" r:id="rId6"/>
    <p:sldId id="264" r:id="rId7"/>
    <p:sldId id="287" r:id="rId8"/>
    <p:sldId id="265" r:id="rId9"/>
    <p:sldId id="266" r:id="rId10"/>
    <p:sldId id="267" r:id="rId11"/>
    <p:sldId id="288" r:id="rId12"/>
    <p:sldId id="278" r:id="rId13"/>
    <p:sldId id="270" r:id="rId14"/>
    <p:sldId id="268" r:id="rId15"/>
    <p:sldId id="271" r:id="rId16"/>
    <p:sldId id="274" r:id="rId17"/>
    <p:sldId id="275" r:id="rId18"/>
    <p:sldId id="276" r:id="rId19"/>
    <p:sldId id="290" r:id="rId20"/>
    <p:sldId id="273" r:id="rId21"/>
    <p:sldId id="289" r:id="rId22"/>
    <p:sldId id="279" r:id="rId23"/>
    <p:sldId id="291" r:id="rId24"/>
    <p:sldId id="280" r:id="rId25"/>
    <p:sldId id="281" r:id="rId26"/>
    <p:sldId id="284" r:id="rId27"/>
    <p:sldId id="296" r:id="rId28"/>
    <p:sldId id="297" r:id="rId29"/>
    <p:sldId id="282" r:id="rId30"/>
    <p:sldId id="304" r:id="rId31"/>
    <p:sldId id="302" r:id="rId32"/>
    <p:sldId id="305" r:id="rId33"/>
    <p:sldId id="306" r:id="rId34"/>
    <p:sldId id="283" r:id="rId35"/>
    <p:sldId id="300" r:id="rId36"/>
    <p:sldId id="298" r:id="rId37"/>
    <p:sldId id="299" r:id="rId38"/>
    <p:sldId id="26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000" autoAdjust="0"/>
  </p:normalViewPr>
  <p:slideViewPr>
    <p:cSldViewPr>
      <p:cViewPr>
        <p:scale>
          <a:sx n="100" d="100"/>
          <a:sy n="100" d="100"/>
        </p:scale>
        <p:origin x="-1944" y="-2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D3B1D-84CE-4441-9230-421E8CA5A09C}" type="datetimeFigureOut">
              <a:rPr lang="en-US" smtClean="0"/>
              <a:t>1/11/2017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5A466-6D18-419F-922D-C43523D046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9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presentation</a:t>
            </a:r>
          </a:p>
          <a:p>
            <a:r>
              <a:rPr lang="en-US" dirty="0" smtClean="0"/>
              <a:t>You likely already know</a:t>
            </a:r>
            <a:r>
              <a:rPr lang="en-US" baseline="0" dirty="0" smtClean="0"/>
              <a:t> most of this material – it’s mostly to establish a baseline of skills.</a:t>
            </a:r>
          </a:p>
          <a:p>
            <a:r>
              <a:rPr lang="en-US" baseline="0" dirty="0" smtClean="0"/>
              <a:t>With that said, I’ll likely end up demoing at least 1 feature you haven’t seen before.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DFDEE-4165-4470-9660-597FE8AC7FF5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UDP?</a:t>
            </a:r>
          </a:p>
          <a:p>
            <a:pPr lvl="1"/>
            <a:r>
              <a:rPr lang="en-US" dirty="0" smtClean="0"/>
              <a:t>TCP messages have a lot of overhead, especially on low-quality connections with lots of retransmissions. What if we don’t need TCP’s features?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53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Fuhgettaboutit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Another line you might hear is: “I’d make a UDP joke… but I’m not sure if you’d get it”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02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55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line of a Response message is the Status-Line, consisting of the protocol version followed by a numeric status code and its associated textual phrase</a:t>
            </a:r>
          </a:p>
          <a:p>
            <a:endParaRPr lang="en-US" dirty="0" smtClean="0"/>
          </a:p>
          <a:p>
            <a:r>
              <a:rPr lang="en-US" dirty="0" smtClean="0"/>
              <a:t>Talk a</a:t>
            </a:r>
            <a:r>
              <a:rPr lang="en-US" baseline="0" dirty="0" smtClean="0"/>
              <a:t> little about status codes:</a:t>
            </a:r>
          </a:p>
          <a:p>
            <a:r>
              <a:rPr lang="en-US" baseline="0" dirty="0" smtClean="0"/>
              <a:t>200 == good</a:t>
            </a:r>
          </a:p>
          <a:p>
            <a:r>
              <a:rPr lang="en-US" baseline="0" dirty="0" smtClean="0"/>
              <a:t>300 == redirect</a:t>
            </a:r>
          </a:p>
          <a:p>
            <a:r>
              <a:rPr lang="en-US" baseline="0" dirty="0" smtClean="0"/>
              <a:t>400 == Client error</a:t>
            </a:r>
          </a:p>
          <a:p>
            <a:r>
              <a:rPr lang="en-US" baseline="0" dirty="0" smtClean="0"/>
              <a:t>500 == Server error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Which leads to messages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24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404 Page Error – Cat not found</a:t>
            </a:r>
          </a:p>
          <a:p>
            <a:endParaRPr lang="en-US" dirty="0" smtClean="0"/>
          </a:p>
          <a:p>
            <a:r>
              <a:rPr lang="en-US" dirty="0" smtClean="0"/>
              <a:t>So now, on</a:t>
            </a:r>
            <a:r>
              <a:rPr lang="en-US" baseline="0" dirty="0" smtClean="0"/>
              <a:t> to the next protocol.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10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SMTP all the time</a:t>
            </a:r>
            <a:r>
              <a:rPr lang="en-US" baseline="0" dirty="0" smtClean="0"/>
              <a:t> – because we’re constantly getting emails here.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You’ve also probably received an email from this guy: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81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personally don’t feel too bad for him.</a:t>
            </a:r>
          </a:p>
          <a:p>
            <a:endParaRPr lang="en-US" strike="sngStrike" baseline="0" dirty="0" smtClean="0"/>
          </a:p>
          <a:p>
            <a:r>
              <a:rPr lang="en-US" strike="noStrike" baseline="0" dirty="0" smtClean="0"/>
              <a:t>We’ve been going over a lot of theory. Let’s go over the practical now:</a:t>
            </a:r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475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http://www.howtogeek.com/104278/how-to-use-wireshark-to-capture-filter-and-inspect-packets/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82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 probably see packets highlighted in green, blue, and black.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Wireshark uses colors to help you identify the types of traffic at a glance.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is TCP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 blue is DNS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 blue is UDP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identifies TCP packets with problems — for example, they could have been delivered out-of-order or retransmitted.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1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5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DFDEE-4165-4470-9660-597FE8AC7FF5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formal definition of a network.</a:t>
            </a:r>
          </a:p>
          <a:p>
            <a:r>
              <a:rPr lang="en-US" dirty="0" smtClean="0"/>
              <a:t>Simply</a:t>
            </a:r>
            <a:r>
              <a:rPr lang="en-US" baseline="0" dirty="0" smtClean="0"/>
              <a:t> put, a network is computers connected together.</a:t>
            </a:r>
          </a:p>
          <a:p>
            <a:endParaRPr lang="en-US" baseline="0" dirty="0" smtClean="0"/>
          </a:p>
          <a:p>
            <a:r>
              <a:rPr lang="en-US" dirty="0" smtClean="0"/>
              <a:t>You</a:t>
            </a:r>
            <a:r>
              <a:rPr lang="en-US" baseline="0" dirty="0" smtClean="0"/>
              <a:t> can connect computers in many ways – over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, satellite, fiber optics, and our favorite, Ethernet.</a:t>
            </a:r>
          </a:p>
          <a:p>
            <a:r>
              <a:rPr lang="en-US" baseline="0" dirty="0" smtClean="0"/>
              <a:t>But please don’t do it like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54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Spoiler:</a:t>
            </a:r>
            <a:r>
              <a:rPr lang="en-US" baseline="0" dirty="0" smtClean="0"/>
              <a:t> The P at the end of each of those stands for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01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reason this newspaper-buying protocol</a:t>
            </a:r>
            <a:r>
              <a:rPr lang="en-US" baseline="0" dirty="0" smtClean="0"/>
              <a:t> works is because both sides know exactly which step is next.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I’m sure you’ve seen someone at a store “break” protocol – like slamming their money down on the table and demanding an item. And the resulting shock of all people </a:t>
            </a:r>
            <a:r>
              <a:rPr lang="en-US" baseline="0" dirty="0" err="1" smtClean="0"/>
              <a:t>nearb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 lot of protocols. IETF (Internet Engineering Task Force) calls them “RFCs” (Request for Comments), because that’s how they were originally submitted as proposals.</a:t>
            </a:r>
          </a:p>
          <a:p>
            <a:r>
              <a:rPr lang="en-US" dirty="0" smtClean="0"/>
              <a:t>Unfortunately, that leads to something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36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https://xkcd.com/927/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28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IPv4 has a max of about</a:t>
            </a:r>
            <a:r>
              <a:rPr lang="en-US" baseline="0" dirty="0" smtClean="0"/>
              <a:t> 4 billion addresses.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world has been slowly moving towards ipv6, with the switchover supposedly happening on IPv6 day.</a:t>
            </a:r>
          </a:p>
          <a:p>
            <a:r>
              <a:rPr lang="en-US" baseline="0" dirty="0" smtClean="0"/>
              <a:t>The problem is that ipv6 day  was June 8, 2011…. So don’t hold your breath about ipv4 being dropped anytime soon.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43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“In high society, TCP is more welcome than UDP. At least it knows a proper handshake”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66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the audience?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25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38102"/>
            <a:ext cx="1219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868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293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49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49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535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38102"/>
            <a:ext cx="1219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2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44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56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55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791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261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38102"/>
            <a:ext cx="1219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6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2dehands.be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lonsoftware.com/articles/LeakyAbstractions.html" TargetMode="External"/><Relationship Id="rId2" Type="http://schemas.openxmlformats.org/officeDocument/2006/relationships/hyperlink" Target="https://fcit.usf.edu/network/chap1/chap1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tfs" TargetMode="External"/><Relationship Id="rId5" Type="http://schemas.openxmlformats.org/officeDocument/2006/relationships/hyperlink" Target="http://rve.org.uk/dumprequest" TargetMode="External"/><Relationship Id="rId4" Type="http://schemas.openxmlformats.org/officeDocument/2006/relationships/hyperlink" Target="https://www.w3.org/Protocols/rfc2616/rfc2616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idx="4294967295"/>
          </p:nvPr>
        </p:nvSpPr>
        <p:spPr>
          <a:xfrm>
            <a:off x="3935413" y="1570038"/>
            <a:ext cx="5208587" cy="1466850"/>
          </a:xfrm>
        </p:spPr>
        <p:txBody>
          <a:bodyPr>
            <a:normAutofit fontScale="90000"/>
          </a:bodyPr>
          <a:lstStyle>
            <a:lvl1pPr algn="r">
              <a:defRPr/>
            </a:lvl1pPr>
          </a:lstStyle>
          <a:p>
            <a:pPr algn="ctr"/>
            <a:r>
              <a:rPr lang="en-US" sz="4000" dirty="0" smtClean="0">
                <a:solidFill>
                  <a:srgbClr val="000000"/>
                </a:solidFill>
                <a:latin typeface="Calisto MT" pitchFamily="18" charset="0"/>
                <a:cs typeface="Times New Roman"/>
              </a:rPr>
              <a:t>Intro to Network Protocols and Wireshark</a:t>
            </a:r>
            <a:endParaRPr lang="en-US" sz="4000" dirty="0">
              <a:solidFill>
                <a:srgbClr val="000000"/>
              </a:solidFill>
              <a:latin typeface="Calisto MT" pitchFamily="18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70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(con’t)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How does TCP guarantee data is (a) received, (b) in order, and (c) in perfect condition?</a:t>
            </a:r>
          </a:p>
          <a:p>
            <a:pPr lvl="1"/>
            <a:r>
              <a:rPr lang="en-US" dirty="0" smtClean="0"/>
              <a:t>Received: TCP requires an acknowledgement for every single message.</a:t>
            </a:r>
          </a:p>
          <a:p>
            <a:pPr lvl="1"/>
            <a:r>
              <a:rPr lang="en-US" dirty="0" smtClean="0"/>
              <a:t>In order: TCP includes a sequence number (message number).</a:t>
            </a:r>
          </a:p>
          <a:p>
            <a:pPr lvl="1"/>
            <a:r>
              <a:rPr lang="en-US" dirty="0" smtClean="0"/>
              <a:t>In perfect condition: TCP sends a checksum of the message.</a:t>
            </a:r>
          </a:p>
          <a:p>
            <a:r>
              <a:rPr lang="en-US" dirty="0" smtClean="0"/>
              <a:t>If there is ever an issue, TCP retransmits the message.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in Action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5122" name="Picture 2" descr="https://s-media-cache-ak0.pinimg.com/564x/46/4f/de/464fde803728077a4d087c24916611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24800" cy="46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 Fragmentation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TCP </a:t>
            </a:r>
            <a:r>
              <a:rPr lang="en-US" i="1" dirty="0" smtClean="0"/>
              <a:t>packets</a:t>
            </a:r>
            <a:r>
              <a:rPr lang="en-US" dirty="0" smtClean="0"/>
              <a:t> can only be up to 64KB.</a:t>
            </a:r>
          </a:p>
          <a:p>
            <a:r>
              <a:rPr lang="en-US" dirty="0" smtClean="0"/>
              <a:t>What happens if you need to transfer a large file?</a:t>
            </a:r>
          </a:p>
          <a:p>
            <a:r>
              <a:rPr lang="en-US" dirty="0" smtClean="0"/>
              <a:t>Your computer splits the large file into multiple packets.</a:t>
            </a:r>
            <a:endParaRPr lang="en-US" dirty="0"/>
          </a:p>
          <a:p>
            <a:pPr lvl="1"/>
            <a:r>
              <a:rPr lang="en-US" dirty="0" smtClean="0"/>
              <a:t>It’s like sending a large message over Twitter – you need to split it into a few smaller messages.</a:t>
            </a:r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429000"/>
            <a:ext cx="7848600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0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UDP </a:t>
            </a:r>
            <a:r>
              <a:rPr lang="en-US" dirty="0"/>
              <a:t>(User Datagram Protocol</a:t>
            </a:r>
            <a:r>
              <a:rPr lang="en-US" dirty="0" smtClean="0"/>
              <a:t>) </a:t>
            </a:r>
            <a:r>
              <a:rPr lang="en-US" dirty="0"/>
              <a:t>is </a:t>
            </a:r>
            <a:r>
              <a:rPr lang="en-US" dirty="0" smtClean="0"/>
              <a:t>also used </a:t>
            </a:r>
            <a:r>
              <a:rPr lang="en-US" dirty="0"/>
              <a:t>to send data from one IP address to another.</a:t>
            </a:r>
          </a:p>
          <a:p>
            <a:endParaRPr lang="en-US" dirty="0" smtClean="0"/>
          </a:p>
          <a:p>
            <a:r>
              <a:rPr lang="en-US" dirty="0" smtClean="0"/>
              <a:t>Does NOT guarantee that messages (called datagrams) are (</a:t>
            </a:r>
            <a:r>
              <a:rPr lang="en-US" dirty="0"/>
              <a:t>a) received, (b) in order, and (c) </a:t>
            </a:r>
            <a:r>
              <a:rPr lang="en-US" dirty="0" smtClean="0"/>
              <a:t>in </a:t>
            </a:r>
            <a:r>
              <a:rPr lang="en-US" dirty="0"/>
              <a:t>perfect </a:t>
            </a:r>
            <a:r>
              <a:rPr lang="en-US" dirty="0" smtClean="0"/>
              <a:t>condition.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Why use UDP?</a:t>
            </a:r>
          </a:p>
          <a:p>
            <a:pPr lvl="1"/>
            <a:r>
              <a:rPr lang="en-US" dirty="0" smtClean="0"/>
              <a:t>Useful for real-time services (like VoIP) where you’d rather lose some data than have lag.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UDP Summarized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6146" name="Picture 2" descr="https://c2.staticflickr.com/8/7310/12055231814_fd8a8a0ce1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219201"/>
            <a:ext cx="4953000" cy="396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52700" y="5410200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“I’d </a:t>
            </a:r>
            <a:r>
              <a:rPr lang="en-US" sz="1400" i="1" dirty="0"/>
              <a:t>make a UDP joke… but I’m not sure if you’d get </a:t>
            </a:r>
            <a:r>
              <a:rPr lang="en-US" sz="1400" i="1" dirty="0" smtClean="0"/>
              <a:t>it”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95433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HTTP (Hypertext Transfer Protocol) is used for transferring web traffic over TCP.</a:t>
            </a:r>
          </a:p>
          <a:p>
            <a:pPr lvl="1"/>
            <a:r>
              <a:rPr lang="en-US" dirty="0" smtClean="0"/>
              <a:t>Already has the guarantee from TCP that the data </a:t>
            </a:r>
            <a:r>
              <a:rPr lang="en-US" dirty="0"/>
              <a:t>is (a) received, (b) in order, and (c) in perfect </a:t>
            </a:r>
            <a:r>
              <a:rPr lang="en-US" dirty="0" smtClean="0"/>
              <a:t>condition.</a:t>
            </a:r>
          </a:p>
          <a:p>
            <a:pPr lvl="1"/>
            <a:r>
              <a:rPr lang="en-US" dirty="0" smtClean="0"/>
              <a:t>Web traffic includes webpages (HTML) and other web content (images, audio, video).</a:t>
            </a:r>
          </a:p>
          <a:p>
            <a:endParaRPr lang="en-US" dirty="0"/>
          </a:p>
          <a:p>
            <a:r>
              <a:rPr lang="en-US" dirty="0" smtClean="0"/>
              <a:t>HTTP operates with the following two steps:</a:t>
            </a:r>
          </a:p>
          <a:p>
            <a:pPr lvl="1"/>
            <a:r>
              <a:rPr lang="en-US" dirty="0" smtClean="0"/>
              <a:t>The client sends a </a:t>
            </a:r>
            <a:r>
              <a:rPr lang="en-US" i="1" dirty="0" smtClean="0"/>
              <a:t>request </a:t>
            </a:r>
            <a:r>
              <a:rPr lang="en-US" dirty="0" smtClean="0"/>
              <a:t>for a file.</a:t>
            </a:r>
          </a:p>
          <a:p>
            <a:pPr lvl="1"/>
            <a:r>
              <a:rPr lang="en-US" dirty="0" smtClean="0"/>
              <a:t>The server replies with a </a:t>
            </a:r>
            <a:r>
              <a:rPr lang="en-US" i="1" dirty="0" smtClean="0"/>
              <a:t>response.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3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1600" y="4152900"/>
            <a:ext cx="3352800" cy="3619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4543424"/>
            <a:ext cx="6400800" cy="11715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 –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HTTP Requests consist of a </a:t>
            </a:r>
            <a:r>
              <a:rPr lang="en-US" i="1" dirty="0" smtClean="0"/>
              <a:t>request</a:t>
            </a:r>
            <a:r>
              <a:rPr lang="en-US" dirty="0" smtClean="0"/>
              <a:t> line and any number of </a:t>
            </a:r>
            <a:r>
              <a:rPr lang="en-US" i="1" dirty="0" smtClean="0"/>
              <a:t>headers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Request Line:</a:t>
            </a:r>
          </a:p>
          <a:p>
            <a:pPr lvl="1"/>
            <a:r>
              <a:rPr lang="en-US" dirty="0" smtClean="0"/>
              <a:t>Request Type</a:t>
            </a:r>
          </a:p>
          <a:p>
            <a:pPr lvl="1"/>
            <a:r>
              <a:rPr lang="en-US" dirty="0" smtClean="0"/>
              <a:t>Requested resource</a:t>
            </a:r>
          </a:p>
          <a:p>
            <a:r>
              <a:rPr lang="en-US" dirty="0" smtClean="0"/>
              <a:t>Example Headers:</a:t>
            </a:r>
          </a:p>
          <a:p>
            <a:pPr lvl="1"/>
            <a:r>
              <a:rPr lang="en-US" dirty="0" smtClean="0"/>
              <a:t>User-Agent</a:t>
            </a:r>
            <a:endParaRPr lang="en-US" dirty="0"/>
          </a:p>
          <a:p>
            <a:pPr lvl="1"/>
            <a:r>
              <a:rPr lang="en-US" dirty="0" smtClean="0"/>
              <a:t>Referer</a:t>
            </a:r>
          </a:p>
          <a:p>
            <a:r>
              <a:rPr lang="en-US" dirty="0" smtClean="0"/>
              <a:t>Example:</a:t>
            </a:r>
          </a:p>
          <a:p>
            <a:pPr marL="57150" indent="0">
              <a:buNone/>
            </a:pPr>
            <a:r>
              <a:rPr lang="en-US" dirty="0" smtClean="0"/>
              <a:t>	</a:t>
            </a:r>
            <a:r>
              <a:rPr lang="en-US" dirty="0"/>
              <a:t>GET /index.html HTTP/1.1</a:t>
            </a:r>
          </a:p>
          <a:p>
            <a:pPr marL="57150" indent="0">
              <a:buNone/>
            </a:pPr>
            <a:r>
              <a:rPr lang="en-US" dirty="0"/>
              <a:t>	Host: www.example.com</a:t>
            </a:r>
          </a:p>
          <a:p>
            <a:pPr marL="57150" indent="0">
              <a:buNone/>
            </a:pPr>
            <a:r>
              <a:rPr lang="en-US" dirty="0"/>
              <a:t>	User-Agent: Mozilla/5.0 (Windows NT 6.1; WOW64) 			AppleWebKit/537.36 (KHTML, like Gecko) 			Chrome/52.0.2743.116 Safari/537.36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4038600" y="2743200"/>
            <a:ext cx="2666999" cy="1409700"/>
          </a:xfrm>
          <a:prstGeom prst="wedgeEllipseCallout">
            <a:avLst>
              <a:gd name="adj1" fmla="val -51445"/>
              <a:gd name="adj2" fmla="val 425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 type, Resource, Protocol Version</a:t>
            </a:r>
            <a:endParaRPr lang="en-US" dirty="0"/>
          </a:p>
        </p:txBody>
      </p:sp>
      <p:sp>
        <p:nvSpPr>
          <p:cNvPr id="7" name="Oval Callout 6"/>
          <p:cNvSpPr/>
          <p:nvPr/>
        </p:nvSpPr>
        <p:spPr>
          <a:xfrm>
            <a:off x="6400800" y="4038600"/>
            <a:ext cx="1828799" cy="419100"/>
          </a:xfrm>
          <a:prstGeom prst="wedgeEllipseCallout">
            <a:avLst>
              <a:gd name="adj1" fmla="val -41344"/>
              <a:gd name="adj2" fmla="val 5613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73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</a:t>
            </a:r>
            <a:r>
              <a:rPr lang="en-US" dirty="0" smtClean="0"/>
              <a:t>Response -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  <a:p>
            <a:pPr lvl="1"/>
            <a:r>
              <a:rPr lang="en-US" dirty="0"/>
              <a:t>Status Code</a:t>
            </a:r>
          </a:p>
          <a:p>
            <a:pPr lvl="1"/>
            <a:r>
              <a:rPr lang="en-US" dirty="0"/>
              <a:t>Response Headers</a:t>
            </a:r>
          </a:p>
          <a:p>
            <a:pPr lvl="2"/>
            <a:r>
              <a:rPr lang="en-US" dirty="0"/>
              <a:t>Content-Length</a:t>
            </a:r>
          </a:p>
          <a:p>
            <a:pPr lvl="2"/>
            <a:r>
              <a:rPr lang="en-US" dirty="0"/>
              <a:t>Content-Encoding</a:t>
            </a:r>
          </a:p>
          <a:p>
            <a:pPr lvl="1"/>
            <a:r>
              <a:rPr lang="en-US" dirty="0"/>
              <a:t>Response Data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01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600" y="3657600"/>
            <a:ext cx="4546600" cy="19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2600" y="1847850"/>
            <a:ext cx="4013200" cy="15811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2600" y="1600200"/>
            <a:ext cx="1574800" cy="228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Response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HTTP/1.1 200 OK</a:t>
            </a:r>
          </a:p>
          <a:p>
            <a:pPr marL="0" indent="0">
              <a:buNone/>
            </a:pPr>
            <a:r>
              <a:rPr lang="en-US" dirty="0"/>
              <a:t>Date: Mon, 23 May 2005 22:38:34 GMT</a:t>
            </a:r>
          </a:p>
          <a:p>
            <a:pPr marL="0" indent="0">
              <a:buNone/>
            </a:pPr>
            <a:r>
              <a:rPr lang="en-US" dirty="0"/>
              <a:t>Content-Type: text/html; charset=UTF-8</a:t>
            </a:r>
          </a:p>
          <a:p>
            <a:pPr marL="0" indent="0">
              <a:buNone/>
            </a:pPr>
            <a:r>
              <a:rPr lang="en-US" dirty="0"/>
              <a:t>Content-Encoding: UTF-8</a:t>
            </a:r>
          </a:p>
          <a:p>
            <a:pPr marL="0" indent="0">
              <a:buNone/>
            </a:pPr>
            <a:r>
              <a:rPr lang="en-US" dirty="0"/>
              <a:t>Content-Length: 138</a:t>
            </a:r>
          </a:p>
          <a:p>
            <a:pPr marL="0" indent="0">
              <a:buNone/>
            </a:pPr>
            <a:r>
              <a:rPr lang="en-US" dirty="0"/>
              <a:t>Last-Modified: Wed, 08 Jan 2003 23:11:55 GMT</a:t>
            </a:r>
          </a:p>
          <a:p>
            <a:pPr marL="0" indent="0">
              <a:buNone/>
            </a:pPr>
            <a:r>
              <a:rPr lang="en-US" dirty="0"/>
              <a:t>Server: Apache/1.3.3.7 (Unix) (Red-Hat/Linux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Connection</a:t>
            </a:r>
            <a:r>
              <a:rPr lang="en-US" dirty="0"/>
              <a:t>: close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 smtClean="0"/>
              <a:t>    &lt;</a:t>
            </a:r>
            <a:r>
              <a:rPr lang="en-US" dirty="0"/>
              <a:t>title&gt;An Example Page&lt;/title&gt;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 smtClean="0"/>
              <a:t>    Hello </a:t>
            </a:r>
            <a:r>
              <a:rPr lang="en-US" dirty="0"/>
              <a:t>World, this is a very simple HTML document.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2209800" y="1143000"/>
            <a:ext cx="4267200" cy="571500"/>
          </a:xfrm>
          <a:prstGeom prst="wedgeEllipseCallout">
            <a:avLst>
              <a:gd name="adj1" fmla="val -51445"/>
              <a:gd name="adj2" fmla="val 425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Protocol Version, Status Code</a:t>
            </a:r>
            <a:endParaRPr lang="en-US" dirty="0"/>
          </a:p>
        </p:txBody>
      </p:sp>
      <p:sp>
        <p:nvSpPr>
          <p:cNvPr id="9" name="Oval Callout 8"/>
          <p:cNvSpPr/>
          <p:nvPr/>
        </p:nvSpPr>
        <p:spPr>
          <a:xfrm>
            <a:off x="4800600" y="1905000"/>
            <a:ext cx="1828800" cy="571500"/>
          </a:xfrm>
          <a:prstGeom prst="wedgeEllipseCallout">
            <a:avLst>
              <a:gd name="adj1" fmla="val -58588"/>
              <a:gd name="adj2" fmla="val 558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Headers</a:t>
            </a:r>
            <a:endParaRPr lang="en-US" dirty="0"/>
          </a:p>
        </p:txBody>
      </p:sp>
      <p:sp>
        <p:nvSpPr>
          <p:cNvPr id="13" name="Oval Callout 12"/>
          <p:cNvSpPr/>
          <p:nvPr/>
        </p:nvSpPr>
        <p:spPr>
          <a:xfrm>
            <a:off x="5334000" y="3886200"/>
            <a:ext cx="1828800" cy="571500"/>
          </a:xfrm>
          <a:prstGeom prst="wedgeEllipseCallout">
            <a:avLst>
              <a:gd name="adj1" fmla="val -58588"/>
              <a:gd name="adj2" fmla="val 558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1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7" grpId="0" animBg="1"/>
      <p:bldP spid="9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7170" name="Picture 2" descr="https://http.cat/4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1000"/>
            <a:ext cx="69532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1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500" dirty="0" smtClean="0">
                <a:latin typeface="Calisto MT" panose="02040603050505030304" pitchFamily="18" charset="0"/>
              </a:rPr>
              <a:t>Agenda</a:t>
            </a:r>
            <a:endParaRPr lang="en-US" sz="3500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4100"/>
            <a:ext cx="8229600" cy="4525963"/>
          </a:xfrm>
        </p:spPr>
        <p:txBody>
          <a:bodyPr>
            <a:normAutofit/>
          </a:bodyPr>
          <a:lstStyle/>
          <a:p>
            <a:pPr marL="233363" lvl="1" indent="-233363" defTabSz="395288">
              <a:lnSpc>
                <a:spcPct val="200000"/>
              </a:lnSpc>
              <a:spcBef>
                <a:spcPts val="0"/>
              </a:spcBef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What is a network?</a:t>
            </a:r>
          </a:p>
          <a:p>
            <a:pPr marL="233363" lvl="1" indent="-233363" defTabSz="395288">
              <a:lnSpc>
                <a:spcPct val="200000"/>
              </a:lnSpc>
              <a:spcBef>
                <a:spcPts val="0"/>
              </a:spcBef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How does data travel over a network?</a:t>
            </a:r>
          </a:p>
          <a:p>
            <a:pPr marL="233363" lvl="1" indent="-233363" defTabSz="395288">
              <a:lnSpc>
                <a:spcPct val="200000"/>
              </a:lnSpc>
              <a:spcBef>
                <a:spcPts val="0"/>
              </a:spcBef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What </a:t>
            </a: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is Wireshark</a:t>
            </a: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?</a:t>
            </a:r>
          </a:p>
          <a:p>
            <a:pPr marL="233363" lvl="1" indent="-233363" defTabSz="395288">
              <a:lnSpc>
                <a:spcPct val="200000"/>
              </a:lnSpc>
              <a:spcBef>
                <a:spcPts val="0"/>
              </a:spcBef>
            </a:pPr>
            <a:r>
              <a:rPr lang="en-US" sz="2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How can we use Wireshark to analyze network data?</a:t>
            </a:r>
            <a:endParaRPr lang="en-US" sz="2600" dirty="0">
              <a:solidFill>
                <a:schemeClr val="tx1">
                  <a:lumMod val="95000"/>
                  <a:lumOff val="5000"/>
                </a:schemeClr>
              </a:solidFill>
              <a:latin typeface="Calisto MT" panose="02040603050505030304" pitchFamily="18" charset="0"/>
            </a:endParaRPr>
          </a:p>
          <a:p>
            <a:pPr marL="233363" indent="-233363" defTabSz="395288">
              <a:spcBef>
                <a:spcPts val="0"/>
              </a:spcBef>
              <a:buNone/>
            </a:pPr>
            <a:endParaRPr lang="en-US" sz="2800" dirty="0" smtClean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0" y="6426202"/>
            <a:ext cx="279400" cy="228599"/>
          </a:xfrm>
          <a:prstGeom prst="rect">
            <a:avLst/>
          </a:prstGeom>
        </p:spPr>
        <p:txBody>
          <a:bodyPr/>
          <a:lstStyle/>
          <a:p>
            <a:fld id="{35AD6870-BD2F-4AD5-B53D-B55EE5766D16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250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SMTP (Simple Mail Transfer Protocol) is used for sending email data.</a:t>
            </a:r>
          </a:p>
          <a:p>
            <a:pPr lvl="1"/>
            <a:r>
              <a:rPr lang="en-US" dirty="0" smtClean="0"/>
              <a:t>SMTP is transferred over TCP, so can safely assume the data </a:t>
            </a:r>
            <a:r>
              <a:rPr lang="en-US" dirty="0"/>
              <a:t>is (a) received, (b) in order, and (c) in perfect </a:t>
            </a:r>
            <a:r>
              <a:rPr lang="en-US" dirty="0" smtClean="0"/>
              <a:t>condition.</a:t>
            </a:r>
          </a:p>
          <a:p>
            <a:pPr lvl="1"/>
            <a:r>
              <a:rPr lang="en-US" dirty="0" smtClean="0"/>
              <a:t>Email data includes email headers, messages, and attachments.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2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6146" name="Picture 2" descr="http://3.bp.blogspot.com/-kDo-3FUv9zc/VDRp4cp-CEI/AAAAAAAABj4/do_Yu9uNCJE/s1600/Screen%2BShot%2B2014-10-07%2Bat%2B5.31.39%2B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02895"/>
            <a:ext cx="7239000" cy="575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5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Wireshark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Wireshark is a </a:t>
            </a:r>
            <a:r>
              <a:rPr lang="en-US" i="1" dirty="0"/>
              <a:t>packet </a:t>
            </a:r>
            <a:r>
              <a:rPr lang="en-US" i="1" dirty="0" smtClean="0"/>
              <a:t>analyzer</a:t>
            </a:r>
            <a:r>
              <a:rPr lang="en-US" dirty="0" smtClean="0"/>
              <a:t>, or a tool for analyzing network traffic.</a:t>
            </a:r>
          </a:p>
          <a:p>
            <a:pPr lvl="1"/>
            <a:r>
              <a:rPr lang="en-US" dirty="0" smtClean="0"/>
              <a:t>The traffic can be from </a:t>
            </a:r>
            <a:r>
              <a:rPr lang="en-US" smtClean="0"/>
              <a:t>a packet </a:t>
            </a:r>
            <a:r>
              <a:rPr lang="en-US" dirty="0" smtClean="0"/>
              <a:t>capture (PCAP) file or straight from your network card.</a:t>
            </a:r>
          </a:p>
          <a:p>
            <a:endParaRPr lang="en-US" dirty="0" smtClean="0"/>
          </a:p>
          <a:p>
            <a:r>
              <a:rPr lang="en-US" dirty="0" smtClean="0"/>
              <a:t>Wireshark includes </a:t>
            </a:r>
            <a:r>
              <a:rPr lang="en-US" i="1" dirty="0" smtClean="0"/>
              <a:t>dissectors</a:t>
            </a:r>
            <a:r>
              <a:rPr lang="en-US" dirty="0" smtClean="0"/>
              <a:t> or decoders, for IP, TCP, UDP, HTTP, SMTP, and many other protocols.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799"/>
            <a:ext cx="7772400" cy="596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36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Wireshark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8194" name="Picture 2" descr="http://www.howtogeek.com/wp-content/uploads/2012/01/650x603xwireshark5.png.pagespeed.gp+jp+jw+pj+js+rj+rp+rw+ri+cp+md.ic.gIacbDzeh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"/>
            <a:ext cx="619125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Analyzing HTTP traffic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838200"/>
            <a:ext cx="8896350" cy="519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22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Extracting HTTP Objects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962025"/>
            <a:ext cx="87249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45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HTTP Objects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24" y="1752600"/>
            <a:ext cx="8162351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00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Extracted 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95018"/>
            <a:ext cx="5486400" cy="429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53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Analyzing SMTP traffic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7" name="Picture 2" descr="Y:\wshark\pic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547"/>
            <a:ext cx="9144000" cy="478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10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network consists of two or more computers that are linked in order to share resources (such as printers and CDs), exchange files, or allow electronic communications</a:t>
            </a:r>
            <a:r>
              <a:rPr lang="en-US" dirty="0" smtClean="0"/>
              <a:t>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050" name="Picture 2" descr="http://www.typesof.com/wp-content/uploads/2013/03/types-of-net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77190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3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Analyzing SMTP traffic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8" name="Picture 2" descr="Y:\wshark\pic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547"/>
            <a:ext cx="9144000" cy="478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6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19100"/>
            <a:ext cx="7180263" cy="550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82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Exporting the EML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166813"/>
            <a:ext cx="8570913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Y:\wshark\pic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547"/>
            <a:ext cx="9144000" cy="478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59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Exporting the EML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8" name="Picture 2" descr="Y:\wshark\pic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7391"/>
            <a:ext cx="8888066" cy="5792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57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extracted EML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7" name="Picture 2" descr="Y:\wshark\pig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3" y="818381"/>
            <a:ext cx="8840434" cy="5506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7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Challenge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Pico CTF 2014 : Intercepted Post</a:t>
            </a:r>
          </a:p>
          <a:p>
            <a:r>
              <a:rPr lang="en-US" dirty="0"/>
              <a:t>We intercepted some of your Dad's web activity. Can you get a password from his traffic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PCAP</a:t>
            </a:r>
            <a:r>
              <a:rPr lang="en-US" dirty="0"/>
              <a:t>: </a:t>
            </a:r>
            <a:r>
              <a:rPr lang="en-US" dirty="0" err="1"/>
              <a:t>intercept.pcap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387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Challenge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Cyber Security Challenge 2015: Four Eyes</a:t>
            </a:r>
          </a:p>
          <a:p>
            <a:r>
              <a:rPr lang="en-US" dirty="0" smtClean="0"/>
              <a:t>You </a:t>
            </a:r>
            <a:r>
              <a:rPr lang="en-US" dirty="0"/>
              <a:t>are a member of a covert agency that is spying on one of their intelligence targets. They have managed to </a:t>
            </a:r>
            <a:r>
              <a:rPr lang="en-US" dirty="0" err="1"/>
              <a:t>MiTM</a:t>
            </a:r>
            <a:r>
              <a:rPr lang="en-US" dirty="0"/>
              <a:t> (Man-in-The-Middle) one of the target employees and are monitoring his HTTP traffic. It is of vital importance that you extract the correct password he submitted to </a:t>
            </a:r>
            <a:r>
              <a:rPr lang="en-US" dirty="0">
                <a:hlinkClick r:id="rId2"/>
              </a:rPr>
              <a:t>www.2dehands.be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PCAP</a:t>
            </a:r>
            <a:r>
              <a:rPr lang="en-US" dirty="0" smtClean="0"/>
              <a:t>: </a:t>
            </a:r>
            <a:r>
              <a:rPr lang="en-US" dirty="0" err="1" smtClean="0"/>
              <a:t>password.pcap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0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Challenge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IceCTF</a:t>
            </a:r>
            <a:r>
              <a:rPr lang="en-US" b="1" dirty="0"/>
              <a:t> 2015: SHARKNADO!</a:t>
            </a:r>
          </a:p>
          <a:p>
            <a:r>
              <a:rPr lang="en-US" dirty="0"/>
              <a:t>We managed to intercept this web traffic, the target was logging on to web2015.icec.tf. can you look into it</a:t>
            </a:r>
            <a:r>
              <a:rPr lang="en-US" dirty="0" smtClean="0"/>
              <a:t>?</a:t>
            </a:r>
          </a:p>
          <a:p>
            <a:r>
              <a:rPr lang="en-US" dirty="0"/>
              <a:t>PCAP: </a:t>
            </a:r>
            <a:r>
              <a:rPr lang="en-US" dirty="0" err="1"/>
              <a:t>sharknado.pcap</a:t>
            </a:r>
            <a:endParaRPr lang="en-US" dirty="0"/>
          </a:p>
          <a:p>
            <a:r>
              <a:rPr lang="en-US" dirty="0" smtClean="0"/>
              <a:t>Goals:</a:t>
            </a:r>
          </a:p>
          <a:p>
            <a:pPr lvl="1"/>
            <a:r>
              <a:rPr lang="en-US" dirty="0" smtClean="0"/>
              <a:t>Which websites did the user visit?</a:t>
            </a:r>
          </a:p>
          <a:p>
            <a:pPr lvl="1"/>
            <a:r>
              <a:rPr lang="en-US" dirty="0" smtClean="0"/>
              <a:t>What credentials, if any, were used?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31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and 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Book: Secrets &amp; Lies, Bruce Schneier</a:t>
            </a:r>
          </a:p>
          <a:p>
            <a:r>
              <a:rPr lang="en-US" dirty="0"/>
              <a:t>Book: Chris Sanders - Practical Packet Analysis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fcit.usf.edu/network/chap1/chap1.htm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www.joelonsoftware.com/articles/LeakyAbstractions.html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://www.w3.org/Protocols/rfc2616/rfc2616.html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http://rve.org.uk/dumprequest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github.com/ctfs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00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Please not like this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6" name="Picture 2" descr="http://lostangelesblog.com/wp-content/uploads/2013/07/it-guy-0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4897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94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protocol is a series of steps, designed to complete a task.</a:t>
            </a:r>
          </a:p>
          <a:p>
            <a:endParaRPr lang="en-US" dirty="0"/>
          </a:p>
          <a:p>
            <a:r>
              <a:rPr lang="en-US" dirty="0" smtClean="0"/>
              <a:t>Computers send each other information using predefined protocols.</a:t>
            </a:r>
          </a:p>
          <a:p>
            <a:pPr lvl="1"/>
            <a:r>
              <a:rPr lang="en-US" dirty="0" smtClean="0"/>
              <a:t>Common protocols include IP, TCP, UDP, HTTP, and SMTP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7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Protocol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Below is a protocol for buying a newspaper:</a:t>
            </a:r>
          </a:p>
          <a:p>
            <a:pPr lvl="1"/>
            <a:r>
              <a:rPr lang="en-US" dirty="0" smtClean="0"/>
              <a:t>The customer asks the storekeeper for a newspaper.</a:t>
            </a:r>
          </a:p>
          <a:p>
            <a:pPr lvl="1"/>
            <a:r>
              <a:rPr lang="en-US" dirty="0" smtClean="0"/>
              <a:t>The storekeeper gives the customer a newspaper.</a:t>
            </a:r>
          </a:p>
          <a:p>
            <a:pPr lvl="1"/>
            <a:r>
              <a:rPr lang="en-US" dirty="0" smtClean="0"/>
              <a:t>The customer gives the storekeeper money.</a:t>
            </a:r>
          </a:p>
          <a:p>
            <a:pPr lvl="1"/>
            <a:r>
              <a:rPr lang="en-US" dirty="0" smtClean="0"/>
              <a:t>The storekeeper gives the customer change.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3074" name="Picture 2" descr="Standa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6" y="457200"/>
            <a:ext cx="888550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2800" y="560070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Source</a:t>
            </a:r>
            <a:r>
              <a:rPr lang="en-US" sz="1400" i="1" dirty="0" smtClean="0"/>
              <a:t>: </a:t>
            </a:r>
            <a:r>
              <a:rPr lang="en-US" sz="1400" i="1" dirty="0"/>
              <a:t>https://xkcd.com/927</a:t>
            </a:r>
            <a:r>
              <a:rPr lang="en-US" sz="1400" i="1" dirty="0" smtClean="0"/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155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IP (Internet Protocol) is used to give a unique address to every computer on a network.</a:t>
            </a:r>
          </a:p>
          <a:p>
            <a:endParaRPr lang="en-US" dirty="0" smtClean="0"/>
          </a:p>
          <a:p>
            <a:r>
              <a:rPr lang="en-US" dirty="0" smtClean="0"/>
              <a:t>IPv4 uses a 32-bit address, split into 4 groups of 8-bit values.</a:t>
            </a:r>
          </a:p>
          <a:p>
            <a:pPr lvl="1"/>
            <a:r>
              <a:rPr lang="en-US" dirty="0" smtClean="0"/>
              <a:t>Some examples:</a:t>
            </a:r>
          </a:p>
          <a:p>
            <a:pPr lvl="2"/>
            <a:r>
              <a:rPr lang="en-US" dirty="0" smtClean="0"/>
              <a:t>192.168.2.1</a:t>
            </a:r>
          </a:p>
          <a:p>
            <a:pPr lvl="2"/>
            <a:r>
              <a:rPr lang="en-US" dirty="0" smtClean="0"/>
              <a:t>10.0.150.126</a:t>
            </a:r>
          </a:p>
          <a:p>
            <a:endParaRPr lang="en-US" dirty="0" smtClean="0"/>
          </a:p>
          <a:p>
            <a:r>
              <a:rPr lang="en-US" dirty="0" smtClean="0"/>
              <a:t>IPv6 </a:t>
            </a:r>
            <a:r>
              <a:rPr lang="en-US" dirty="0"/>
              <a:t>uses a </a:t>
            </a:r>
            <a:r>
              <a:rPr lang="en-US" dirty="0" smtClean="0"/>
              <a:t>128-bit </a:t>
            </a:r>
            <a:r>
              <a:rPr lang="en-US" dirty="0"/>
              <a:t>address, split into </a:t>
            </a:r>
            <a:r>
              <a:rPr lang="en-US" dirty="0" smtClean="0"/>
              <a:t>8 </a:t>
            </a:r>
            <a:r>
              <a:rPr lang="en-US" dirty="0"/>
              <a:t>groups of </a:t>
            </a:r>
            <a:r>
              <a:rPr lang="en-US" dirty="0" smtClean="0"/>
              <a:t>16-bit </a:t>
            </a:r>
            <a:r>
              <a:rPr lang="en-US" dirty="0"/>
              <a:t>values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2001:0db8:0000:0000:0000:ff00:0042:8329</a:t>
            </a:r>
          </a:p>
          <a:p>
            <a:pPr lvl="2"/>
            <a:r>
              <a:rPr lang="en-US" dirty="0" smtClean="0"/>
              <a:t>0000:0000:0000:0000:0000:0000:0000:0001</a:t>
            </a:r>
          </a:p>
          <a:p>
            <a:pPr lvl="1"/>
            <a:r>
              <a:rPr lang="en-US" dirty="0" smtClean="0"/>
              <a:t>IPv6 addresses are also displayed without intermediate 0’s:</a:t>
            </a:r>
          </a:p>
          <a:p>
            <a:pPr lvl="2"/>
            <a:r>
              <a:rPr lang="en-US" dirty="0"/>
              <a:t>2001:0db8</a:t>
            </a:r>
            <a:r>
              <a:rPr lang="en-US" dirty="0" smtClean="0"/>
              <a:t>::</a:t>
            </a:r>
            <a:r>
              <a:rPr lang="en-US" dirty="0"/>
              <a:t>ff00:0042:8329</a:t>
            </a:r>
          </a:p>
          <a:p>
            <a:pPr lvl="2"/>
            <a:r>
              <a:rPr lang="en-US" dirty="0" smtClean="0"/>
              <a:t>::1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08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TCP (Transmission Control Protocol) is used to send data from one IP address to another.</a:t>
            </a:r>
          </a:p>
          <a:p>
            <a:pPr lvl="1"/>
            <a:r>
              <a:rPr lang="en-US" dirty="0" smtClean="0"/>
              <a:t>TCP and IP are so closely knit that many refer to them as a single entity: TCP/IP.</a:t>
            </a:r>
          </a:p>
          <a:p>
            <a:endParaRPr lang="en-US" dirty="0" smtClean="0"/>
          </a:p>
          <a:p>
            <a:r>
              <a:rPr lang="en-US" dirty="0" smtClean="0"/>
              <a:t>TCP ensures the </a:t>
            </a:r>
            <a:r>
              <a:rPr lang="en-US" dirty="0"/>
              <a:t>transmitted data is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Received, not missed by the recipient</a:t>
            </a:r>
          </a:p>
          <a:p>
            <a:pPr lvl="1"/>
            <a:r>
              <a:rPr lang="en-US" dirty="0" smtClean="0"/>
              <a:t>In correct order, not shuffled</a:t>
            </a:r>
          </a:p>
          <a:p>
            <a:pPr lvl="1"/>
            <a:r>
              <a:rPr lang="en-US" dirty="0" smtClean="0"/>
              <a:t>In perfect condition, without modification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</TotalTime>
  <Words>1598</Words>
  <Application>Microsoft Office PowerPoint</Application>
  <PresentationFormat>On-screen Show (4:3)</PresentationFormat>
  <Paragraphs>269</Paragraphs>
  <Slides>38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1_Office Theme</vt:lpstr>
      <vt:lpstr>Intro to Network Protocols and Wireshark</vt:lpstr>
      <vt:lpstr>Agenda</vt:lpstr>
      <vt:lpstr>Networks</vt:lpstr>
      <vt:lpstr>Please not like this</vt:lpstr>
      <vt:lpstr>Protocol</vt:lpstr>
      <vt:lpstr>Protocol - Example</vt:lpstr>
      <vt:lpstr>PowerPoint Presentation</vt:lpstr>
      <vt:lpstr>IP</vt:lpstr>
      <vt:lpstr>TCP</vt:lpstr>
      <vt:lpstr>TCP (con’t)</vt:lpstr>
      <vt:lpstr>TCP in Action</vt:lpstr>
      <vt:lpstr>TCP Fragmentation</vt:lpstr>
      <vt:lpstr>UDP</vt:lpstr>
      <vt:lpstr>UDP Summarized</vt:lpstr>
      <vt:lpstr>HTTP</vt:lpstr>
      <vt:lpstr>HTTP Request – Details</vt:lpstr>
      <vt:lpstr>HTTP Response - Details</vt:lpstr>
      <vt:lpstr>HTTP Response - Example</vt:lpstr>
      <vt:lpstr>PowerPoint Presentation</vt:lpstr>
      <vt:lpstr>SMTP</vt:lpstr>
      <vt:lpstr>PowerPoint Presentation</vt:lpstr>
      <vt:lpstr>What is Wireshark?</vt:lpstr>
      <vt:lpstr>PowerPoint Presentation</vt:lpstr>
      <vt:lpstr>Working with Wireshark</vt:lpstr>
      <vt:lpstr>Analyzing HTTP traffic </vt:lpstr>
      <vt:lpstr>Extracting HTTP Objects </vt:lpstr>
      <vt:lpstr>List of HTTP Objects</vt:lpstr>
      <vt:lpstr>Extracted File</vt:lpstr>
      <vt:lpstr>Analyzing SMTP traffic </vt:lpstr>
      <vt:lpstr>Analyzing SMTP traffic </vt:lpstr>
      <vt:lpstr>PowerPoint Presentation</vt:lpstr>
      <vt:lpstr>Exporting the EML </vt:lpstr>
      <vt:lpstr>Exporting the EML </vt:lpstr>
      <vt:lpstr>The extracted EML </vt:lpstr>
      <vt:lpstr>HTTP Challenge 1</vt:lpstr>
      <vt:lpstr>HTTP Challenge 2</vt:lpstr>
      <vt:lpstr>HTTP Challenge 3</vt:lpstr>
      <vt:lpstr>References and Further Reading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2016-09-16T16:36:49Z</dcterms:created>
  <dcterms:modified xsi:type="dcterms:W3CDTF">2017-01-11T18:35:11Z</dcterms:modified>
</cp:coreProperties>
</file>